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80" r:id="rId6"/>
    <p:sldId id="276" r:id="rId7"/>
    <p:sldId id="261" r:id="rId8"/>
    <p:sldId id="267" r:id="rId9"/>
    <p:sldId id="277" r:id="rId10"/>
    <p:sldId id="268" r:id="rId11"/>
    <p:sldId id="269" r:id="rId12"/>
    <p:sldId id="278" r:id="rId13"/>
    <p:sldId id="270" r:id="rId14"/>
    <p:sldId id="271" r:id="rId15"/>
    <p:sldId id="279" r:id="rId16"/>
    <p:sldId id="272" r:id="rId17"/>
    <p:sldId id="273" r:id="rId18"/>
    <p:sldId id="26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20162B4-029C-49CF-8417-89FA33182909}" type="datetimeFigureOut">
              <a:rPr lang="fr-FR" smtClean="0"/>
              <a:t>22/01/2016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75F2792-1FED-4FDE-9A91-8554D603B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64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41F1141-1904-49C7-861E-740D470282B7}" type="datetimeFigureOut">
              <a:rPr lang="fr-FR" smtClean="0"/>
              <a:t>22/01/2016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89DE149-DE1B-4C8A-AFBD-6C69CF234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40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2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21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6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65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5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363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6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02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862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3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22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1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9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91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3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97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E149-DE1B-4C8A-AFBD-6C69CF2348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3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January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1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1.png"/><Relationship Id="rId4" Type="http://schemas.openxmlformats.org/officeDocument/2006/relationships/image" Target="../media/image23.gi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0.jpeg"/><Relationship Id="rId5" Type="http://schemas.openxmlformats.org/officeDocument/2006/relationships/image" Target="../media/image33.png"/><Relationship Id="rId10" Type="http://schemas.openxmlformats.org/officeDocument/2006/relationships/image" Target="../media/image21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ERVICES\Communication\24 DU CODE\24 HEURES DU CODE édition 2016\Ensim_24h_Du_Code_851x315px_Aper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94" y="4077072"/>
            <a:ext cx="5942906" cy="21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uchenumerique.files.wordpress.com/2013/07/cci-ruche-numerique-cmj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47412" cy="17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341660" cy="17536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2" y="5949280"/>
            <a:ext cx="1656184" cy="10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Open Data Créative &amp; </a:t>
            </a:r>
            <a:r>
              <a:rPr lang="fr-FR" dirty="0" err="1" smtClean="0"/>
              <a:t>Multisource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lnSpc>
                <a:spcPct val="150000"/>
              </a:lnSpc>
            </a:pPr>
            <a:r>
              <a:rPr lang="fr-FR" sz="210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Objectif </a:t>
            </a:r>
            <a:r>
              <a:rPr lang="fr-FR" sz="21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: récupérer, visualiser et explorer des données open data de la manière la plus créative possible!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Exploiter les données 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 Sarthe Développement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Afficher simplement 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les données collectées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Concevoir et implémenter une </a:t>
            </a: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interface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atypique</a:t>
            </a: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pour interagir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avec les données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Intégrer des données </a:t>
            </a: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soumises par les utilisateurs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, et </a:t>
            </a:r>
            <a:r>
              <a:rPr lang="fr-FR" sz="18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(bonus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) récoltées depuis </a:t>
            </a: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d’autres sources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Bonus </a:t>
            </a:r>
            <a:r>
              <a:rPr lang="fr-FR" sz="18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: explorer </a:t>
            </a:r>
            <a:r>
              <a:rPr lang="fr-FR" sz="1800" b="0" dirty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au moins un autre canal 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pour accéder aux données (application, </a:t>
            </a:r>
            <a:r>
              <a:rPr lang="fr-FR" sz="18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PDF thématiques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, </a:t>
            </a:r>
            <a:r>
              <a:rPr lang="fr-FR" sz="18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écran connecté</a:t>
            </a:r>
            <a:r>
              <a:rPr lang="fr-FR" sz="18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, etc...)</a:t>
            </a:r>
          </a:p>
          <a:p>
            <a:pPr>
              <a:lnSpc>
                <a:spcPct val="150000"/>
              </a:lnSpc>
              <a:buAutoNum type="arabicPeriod"/>
            </a:pPr>
            <a:endParaRPr lang="fr-FR" sz="18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26" y="5318698"/>
            <a:ext cx="3175974" cy="135845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2123728" y="5423334"/>
            <a:ext cx="2808312" cy="1149182"/>
            <a:chOff x="3970539" y="5130408"/>
            <a:chExt cx="4101271" cy="158289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50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fr-FR" sz="20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Phase de </a:t>
            </a:r>
            <a:r>
              <a:rPr lang="fr-FR" sz="2000" b="0" dirty="0" smtClean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test de la démo </a:t>
            </a:r>
            <a:r>
              <a:rPr lang="fr-FR" sz="20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sur un poste de l’équipe : facilité de prise en main, ergonomie, </a:t>
            </a:r>
            <a:r>
              <a:rPr lang="fr-FR" sz="2000" b="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ﬂuidité</a:t>
            </a:r>
            <a:r>
              <a:rPr lang="fr-FR" sz="20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... </a:t>
            </a:r>
            <a:endParaRPr lang="fr-FR" sz="2000" b="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fr-FR" sz="20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Présentation des </a:t>
            </a:r>
            <a:r>
              <a:rPr lang="fr-FR" sz="2000" b="0" dirty="0" smtClean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choix techniques/ergonomiques </a:t>
            </a:r>
            <a:r>
              <a:rPr lang="fr-FR" sz="20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: respect du sujet, concepts, ambitions, choix écartés</a:t>
            </a:r>
            <a:r>
              <a:rPr lang="fr-FR" sz="20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... </a:t>
            </a:r>
            <a:endParaRPr lang="fr-FR" sz="2000" b="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fr-FR" sz="2000" b="0" dirty="0" smtClean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Peer-</a:t>
            </a:r>
            <a:r>
              <a:rPr lang="fr-FR" sz="2000" b="0" dirty="0" err="1" smtClean="0">
                <a:solidFill>
                  <a:schemeClr val="accent2">
                    <a:lumMod val="7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review</a:t>
            </a:r>
            <a:r>
              <a:rPr lang="fr-FR" sz="2000" b="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: présentation collégiale, échanges, retour sur </a:t>
            </a:r>
            <a:r>
              <a:rPr lang="fr-FR" sz="2000" b="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expérience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2123728" y="5423334"/>
            <a:ext cx="2808312" cy="1149182"/>
            <a:chOff x="3970539" y="5130408"/>
            <a:chExt cx="4101271" cy="158289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26" y="5318698"/>
            <a:ext cx="3175974" cy="13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140000">
            <a:off x="740941" y="1141657"/>
            <a:ext cx="6616274" cy="1446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defRPr>
            </a:lvl1pPr>
          </a:lstStyle>
          <a:p>
            <a:pPr algn="l"/>
            <a:r>
              <a:rPr lang="fr-FR" sz="4400" dirty="0" smtClean="0"/>
              <a:t>Roméo,</a:t>
            </a:r>
          </a:p>
          <a:p>
            <a:pPr algn="l"/>
            <a:r>
              <a:rPr lang="fr-FR" sz="4400" dirty="0" smtClean="0"/>
              <a:t>Médecin </a:t>
            </a:r>
            <a:r>
              <a:rPr lang="fr-FR" sz="4400" dirty="0"/>
              <a:t>malgré lui</a:t>
            </a:r>
            <a:endParaRPr lang="en-US" sz="44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January 22, 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23783"/>
            <a:ext cx="4724400" cy="274320"/>
          </a:xfrm>
        </p:spPr>
        <p:txBody>
          <a:bodyPr/>
          <a:lstStyle/>
          <a:p>
            <a:r>
              <a:rPr lang="en-US" dirty="0" smtClean="0"/>
              <a:t>SUJET 3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51" y="5517232"/>
            <a:ext cx="3953771" cy="107256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0889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Bradley Hand ITC" panose="03070402050302030203" pitchFamily="66" charset="0"/>
              </a:rPr>
              <a:t>In love </a:t>
            </a:r>
            <a:r>
              <a:rPr lang="fr-FR" sz="3600" b="1" dirty="0" err="1">
                <a:latin typeface="Bradley Hand ITC" panose="03070402050302030203" pitchFamily="66" charset="0"/>
              </a:rPr>
              <a:t>with</a:t>
            </a:r>
            <a:r>
              <a:rPr lang="fr-FR" sz="3600" b="1" dirty="0">
                <a:latin typeface="Bradley Hand ITC" panose="03070402050302030203" pitchFamily="66" charset="0"/>
              </a:rPr>
              <a:t> Shakespeare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89" y="1844824"/>
            <a:ext cx="2607559" cy="17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032228"/>
          </a:xfrm>
        </p:spPr>
        <p:txBody>
          <a:bodyPr>
            <a:normAutofit/>
          </a:bodyPr>
          <a:lstStyle/>
          <a:p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partir du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script</a:t>
            </a:r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fr-FR" sz="20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Roméo &amp; Juliette</a:t>
            </a:r>
            <a:r>
              <a:rPr lang="fr-F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du </a:t>
            </a:r>
            <a:r>
              <a:rPr lang="fr-FR" sz="20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Médecin malgré lui</a:t>
            </a:r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 de </a:t>
            </a:r>
            <a:r>
              <a:rPr lang="fr-FR" sz="20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guerre de </a:t>
            </a:r>
            <a:r>
              <a:rPr lang="fr-FR" sz="20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Troie </a:t>
            </a:r>
            <a:r>
              <a:rPr lang="fr-FR" sz="20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n’aura pas lieu</a:t>
            </a:r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produire une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pièce de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théâtre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virtuelle</a:t>
            </a:r>
            <a:r>
              <a:rPr lang="fr-F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(scripts fournis au format </a:t>
            </a:r>
            <a:r>
              <a:rPr lang="fr-FR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rtf</a:t>
            </a:r>
            <a:r>
              <a:rPr lang="fr-F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fr-FR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sz="2000" dirty="0"/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04576"/>
            <a:ext cx="3157448" cy="856542"/>
          </a:xfrm>
          <a:prstGeom prst="rect">
            <a:avLst/>
          </a:prstGeom>
          <a:noFill/>
          <a:extLst/>
        </p:spPr>
      </p:pic>
      <p:grpSp>
        <p:nvGrpSpPr>
          <p:cNvPr id="10" name="Groupe 9"/>
          <p:cNvGrpSpPr/>
          <p:nvPr/>
        </p:nvGrpSpPr>
        <p:grpSpPr>
          <a:xfrm>
            <a:off x="2051720" y="5478924"/>
            <a:ext cx="2808312" cy="1149182"/>
            <a:chOff x="3970539" y="5130408"/>
            <a:chExt cx="4101271" cy="158289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79512" y="2132857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Travail à faire :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outil de saisie </a:t>
            </a:r>
            <a:r>
              <a:rPr lang="fr-FR" dirty="0"/>
              <a:t>de </a:t>
            </a:r>
            <a:r>
              <a:rPr lang="fr-FR" b="1" dirty="0"/>
              <a:t>métadonnées</a:t>
            </a:r>
            <a:r>
              <a:rPr lang="fr-FR" dirty="0"/>
              <a:t> sur les scripts </a:t>
            </a:r>
            <a:r>
              <a:rPr lang="fr-FR" dirty="0" smtClean="0"/>
              <a:t>: </a:t>
            </a:r>
            <a:r>
              <a:rPr lang="fr-FR" b="1" u="sng" dirty="0"/>
              <a:t>simple et accessible </a:t>
            </a:r>
            <a:r>
              <a:rPr lang="fr-FR" dirty="0"/>
              <a:t>pour </a:t>
            </a:r>
            <a:r>
              <a:rPr lang="fr-FR" dirty="0" smtClean="0"/>
              <a:t>Messieurs Shakespeare</a:t>
            </a:r>
            <a:r>
              <a:rPr lang="fr-FR" dirty="0"/>
              <a:t>, Molière et Jean Giraudoux.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outil de génération automatique de pièce de théâtre: rendant compte au mieux :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du texte, des acteurs, des lieux, des déplacements, des émotions</a:t>
            </a:r>
            <a:r>
              <a:rPr lang="fr-FR" dirty="0" smtClean="0"/>
              <a:t>, …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66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7" y="365760"/>
            <a:ext cx="8662842" cy="548640"/>
          </a:xfrm>
        </p:spPr>
        <p:txBody>
          <a:bodyPr/>
          <a:lstStyle/>
          <a:p>
            <a:r>
              <a:rPr lang="fr-FR" dirty="0">
                <a:latin typeface="Jokerman" panose="04090605060D06020702" pitchFamily="82" charset="0"/>
              </a:rPr>
              <a:t>La guerre pour Juliette n’aura pas lieu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>
          <a:xfrm>
            <a:off x="77950" y="1079990"/>
            <a:ext cx="4613136" cy="548640"/>
          </a:xfrm>
        </p:spPr>
        <p:txBody>
          <a:bodyPr>
            <a:noAutofit/>
          </a:bodyPr>
          <a:lstStyle/>
          <a:p>
            <a:r>
              <a:rPr lang="fr-FR" sz="1800" dirty="0"/>
              <a:t>Pour gagner il faut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45485" y="1724977"/>
            <a:ext cx="3200400" cy="3108960"/>
          </a:xfrm>
        </p:spPr>
        <p:txBody>
          <a:bodyPr/>
          <a:lstStyle/>
          <a:p>
            <a:pPr lvl="1"/>
            <a:r>
              <a:rPr lang="fr-FR" dirty="0" smtClean="0"/>
              <a:t>Présenter </a:t>
            </a:r>
            <a:r>
              <a:rPr lang="fr-FR" dirty="0"/>
              <a:t>une belle pièce de théâtre virtuelle</a:t>
            </a:r>
          </a:p>
          <a:p>
            <a:pPr lvl="1"/>
            <a:r>
              <a:rPr lang="fr-FR" dirty="0"/>
              <a:t>Pouvoir prendre en charge facilement une nouvelle pièce de théâtre.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04576"/>
            <a:ext cx="3157448" cy="856542"/>
          </a:xfrm>
          <a:prstGeom prst="rect">
            <a:avLst/>
          </a:prstGeom>
          <a:noFill/>
          <a:extLst/>
        </p:spPr>
      </p:pic>
      <p:grpSp>
        <p:nvGrpSpPr>
          <p:cNvPr id="12" name="Groupe 11"/>
          <p:cNvGrpSpPr/>
          <p:nvPr/>
        </p:nvGrpSpPr>
        <p:grpSpPr>
          <a:xfrm>
            <a:off x="2051720" y="5478924"/>
            <a:ext cx="2808312" cy="1149182"/>
            <a:chOff x="3970539" y="5130408"/>
            <a:chExt cx="4101271" cy="1582894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395341" cy="316835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FFFF">
                <a:alpha val="69804"/>
              </a:srgb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592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140000">
            <a:off x="420542" y="669389"/>
            <a:ext cx="6616274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defRPr>
            </a:lvl1pPr>
          </a:lstStyle>
          <a:p>
            <a:pPr algn="l"/>
            <a:r>
              <a:rPr lang="fr-FR" sz="6000" dirty="0" err="1">
                <a:effectLst/>
              </a:rPr>
              <a:t>LaZer</a:t>
            </a:r>
            <a:r>
              <a:rPr lang="fr-FR" sz="6000" dirty="0">
                <a:effectLst/>
              </a:rPr>
              <a:t> </a:t>
            </a:r>
            <a:r>
              <a:rPr lang="fr-FR" sz="6000" dirty="0" smtClean="0">
                <a:effectLst/>
              </a:rPr>
              <a:t>!</a:t>
            </a:r>
          </a:p>
          <a:p>
            <a:pPr algn="l"/>
            <a:r>
              <a:rPr lang="fr-FR" sz="6000" dirty="0">
                <a:effectLst/>
              </a:rPr>
              <a:t> </a:t>
            </a:r>
            <a:r>
              <a:rPr lang="fr-FR" sz="6000" dirty="0" smtClean="0">
                <a:effectLst/>
              </a:rPr>
              <a:t>   </a:t>
            </a:r>
            <a:r>
              <a:rPr lang="fr-FR" sz="6000" dirty="0" err="1">
                <a:effectLst/>
              </a:rPr>
              <a:t>MaJor</a:t>
            </a:r>
            <a:r>
              <a:rPr lang="fr-FR" sz="6000" dirty="0">
                <a:effectLst/>
              </a:rPr>
              <a:t> !</a:t>
            </a:r>
            <a:endParaRPr lang="en-US" sz="6000" dirty="0">
              <a:effectLst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January 22, 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23783"/>
            <a:ext cx="4724400" cy="274320"/>
          </a:xfrm>
        </p:spPr>
        <p:txBody>
          <a:bodyPr/>
          <a:lstStyle/>
          <a:p>
            <a:r>
              <a:rPr lang="en-US" dirty="0" smtClean="0"/>
              <a:t>SUJET 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9140000">
            <a:off x="1023676" y="2389230"/>
            <a:ext cx="6511131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defRPr>
            </a:lvl1pPr>
          </a:lstStyle>
          <a:p>
            <a:r>
              <a:rPr lang="fr-FR" dirty="0" smtClean="0">
                <a:effectLst/>
              </a:rPr>
              <a:t>Inventer un puzzle </a:t>
            </a:r>
            <a:r>
              <a:rPr lang="fr-FR" dirty="0" err="1" smtClean="0">
                <a:effectLst/>
              </a:rPr>
              <a:t>game</a:t>
            </a:r>
            <a:endParaRPr lang="fr-FR" dirty="0">
              <a:effectLst/>
            </a:endParaRPr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51" y="5517232"/>
            <a:ext cx="3953771" cy="107256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0889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7520940" cy="357984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but : produire </a:t>
            </a:r>
            <a:r>
              <a:rPr lang="fr-FR" sz="2400" dirty="0"/>
              <a:t>un puzzle </a:t>
            </a:r>
            <a:r>
              <a:rPr lang="fr-FR" sz="2400" dirty="0" err="1"/>
              <a:t>game</a:t>
            </a:r>
            <a:r>
              <a:rPr lang="fr-FR" sz="2400" dirty="0"/>
              <a:t> de type « laser ».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smtClean="0"/>
              <a:t>« Les </a:t>
            </a:r>
            <a:r>
              <a:rPr lang="fr-FR" b="1" i="1"/>
              <a:t>nouveaux pistolasers sont bien moins précis</a:t>
            </a:r>
            <a:r>
              <a:rPr lang="fr-FR" b="1" i="1" smtClean="0"/>
              <a:t>. »</a:t>
            </a:r>
            <a:r>
              <a:rPr lang="fr-FR" b="1" i="1"/>
              <a:t> </a:t>
            </a:r>
            <a:r>
              <a:rPr lang="fr-FR" sz="2000"/>
              <a:t>Obi-Wan</a:t>
            </a:r>
          </a:p>
        </p:txBody>
      </p:sp>
      <p:pic>
        <p:nvPicPr>
          <p:cNvPr id="7" name="Picture 2" descr="Get full version of Android apk app Glass for tablet and phon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6" y="195662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6627"/>
            <a:ext cx="3478534" cy="29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04576"/>
            <a:ext cx="3157448" cy="856542"/>
          </a:xfrm>
          <a:prstGeom prst="rect">
            <a:avLst/>
          </a:prstGeom>
          <a:noFill/>
          <a:extLst/>
        </p:spPr>
      </p:pic>
      <p:grpSp>
        <p:nvGrpSpPr>
          <p:cNvPr id="11" name="Groupe 10"/>
          <p:cNvGrpSpPr/>
          <p:nvPr/>
        </p:nvGrpSpPr>
        <p:grpSpPr>
          <a:xfrm>
            <a:off x="2051720" y="5478924"/>
            <a:ext cx="2808312" cy="1149182"/>
            <a:chOff x="3970539" y="5130408"/>
            <a:chExt cx="4101271" cy="158289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18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00628"/>
            <a:ext cx="4104456" cy="3912548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On </a:t>
            </a:r>
            <a:r>
              <a:rPr lang="fr-FR" sz="2400" dirty="0"/>
              <a:t>attendra deux éléments : </a:t>
            </a:r>
          </a:p>
          <a:p>
            <a:pPr lvl="1"/>
            <a:r>
              <a:rPr lang="fr-FR" sz="2400" dirty="0"/>
              <a:t>Un </a:t>
            </a:r>
            <a:r>
              <a:rPr lang="fr-FR" sz="2400" dirty="0" smtClean="0"/>
              <a:t>jeu</a:t>
            </a:r>
            <a:endParaRPr lang="fr-FR" sz="2400" dirty="0"/>
          </a:p>
          <a:p>
            <a:pPr lvl="1"/>
            <a:r>
              <a:rPr lang="fr-FR" sz="2400" dirty="0"/>
              <a:t>Un éditeur de niveaux</a:t>
            </a:r>
          </a:p>
          <a:p>
            <a:r>
              <a:rPr lang="fr-FR" sz="2400" dirty="0"/>
              <a:t>Le </a:t>
            </a:r>
            <a:r>
              <a:rPr lang="fr-FR" sz="2400" dirty="0" smtClean="0"/>
              <a:t>jeu </a:t>
            </a:r>
            <a:r>
              <a:rPr lang="fr-FR" sz="2400" dirty="0"/>
              <a:t>pourra  :</a:t>
            </a:r>
          </a:p>
          <a:p>
            <a:pPr lvl="1"/>
            <a:r>
              <a:rPr lang="fr-FR" sz="2400" dirty="0"/>
              <a:t> être multiplateforme</a:t>
            </a:r>
          </a:p>
          <a:p>
            <a:pPr lvl="1"/>
            <a:r>
              <a:rPr lang="fr-FR" sz="2400" dirty="0"/>
              <a:t> être multijoueur ?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else</a:t>
            </a:r>
            <a:r>
              <a:rPr lang="fr-FR" sz="2400" dirty="0"/>
              <a:t> ?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683568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 smtClean="0"/>
              <a:t>« y'a </a:t>
            </a:r>
            <a:r>
              <a:rPr lang="fr-FR" i="1" dirty="0"/>
              <a:t>eu un </a:t>
            </a:r>
            <a:r>
              <a:rPr lang="fr-FR" dirty="0"/>
              <a:t>pépin de </a:t>
            </a:r>
            <a:r>
              <a:rPr lang="fr-FR" dirty="0" err="1"/>
              <a:t>pisto</a:t>
            </a:r>
            <a:r>
              <a:rPr lang="fr-FR" dirty="0"/>
              <a:t>-laser</a:t>
            </a:r>
            <a:r>
              <a:rPr lang="fr-FR" i="1" dirty="0"/>
              <a:t> , mais c'est </a:t>
            </a:r>
            <a:r>
              <a:rPr lang="fr-FR" i="1" dirty="0" smtClean="0"/>
              <a:t>arrangé »</a:t>
            </a:r>
            <a:r>
              <a:rPr lang="fr-FR" dirty="0"/>
              <a:t> </a:t>
            </a:r>
            <a:r>
              <a:rPr lang="fr-FR" sz="2000" dirty="0"/>
              <a:t>Han Solo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27984" y="1124744"/>
            <a:ext cx="4608512" cy="391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/>
          </a:p>
          <a:p>
            <a:r>
              <a:rPr lang="fr-FR" sz="2400" dirty="0" smtClean="0"/>
              <a:t>Pour </a:t>
            </a:r>
            <a:r>
              <a:rPr lang="fr-FR" sz="2400" dirty="0"/>
              <a:t>gagner il faut : </a:t>
            </a:r>
          </a:p>
          <a:p>
            <a:pPr lvl="1"/>
            <a:r>
              <a:rPr lang="fr-FR" sz="2400" dirty="0"/>
              <a:t>Présenter un jeu jouable, beau et complet.</a:t>
            </a:r>
          </a:p>
          <a:p>
            <a:pPr lvl="1"/>
            <a:r>
              <a:rPr lang="fr-FR" sz="2400" dirty="0"/>
              <a:t>Permettre la création de nouveaux niveaux et leur prise en compte dans le jeu.</a:t>
            </a: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04576"/>
            <a:ext cx="3157448" cy="856542"/>
          </a:xfrm>
          <a:prstGeom prst="rect">
            <a:avLst/>
          </a:prstGeom>
          <a:noFill/>
          <a:extLst/>
        </p:spPr>
      </p:pic>
      <p:grpSp>
        <p:nvGrpSpPr>
          <p:cNvPr id="10" name="Groupe 9"/>
          <p:cNvGrpSpPr/>
          <p:nvPr/>
        </p:nvGrpSpPr>
        <p:grpSpPr>
          <a:xfrm>
            <a:off x="2051720" y="5478924"/>
            <a:ext cx="2808312" cy="1149182"/>
            <a:chOff x="3970539" y="5130408"/>
            <a:chExt cx="4101271" cy="158289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0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4400" dirty="0" smtClean="0"/>
              <a:t>Merci pour votre généreuse participation !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 descr="H:\SERVICES\Communication\24 DU CODE\24 HEURES DU CODE édition 2016\Ensim_24h_Du_Code_Logo_B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332656"/>
            <a:ext cx="755904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9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21" y="850173"/>
            <a:ext cx="1678576" cy="1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Avec la participation de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 descr="H:\SERVICES\Communication\LOGOS\autres logos\lemansdevelopp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37" y="1914471"/>
            <a:ext cx="1881295" cy="6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SERVICES\Communication\LOGOS\autres logos\main-logo-ideescul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2" y="1904809"/>
            <a:ext cx="737885" cy="7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SERVICES\Communication\LOGOS\autres logos\MEF h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2" y="3004599"/>
            <a:ext cx="1360229" cy="86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3" y="3388155"/>
            <a:ext cx="2395560" cy="51276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80781"/>
            <a:ext cx="1238277" cy="9158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52" y="3063702"/>
            <a:ext cx="1408812" cy="513452"/>
          </a:xfrm>
          <a:prstGeom prst="rect">
            <a:avLst/>
          </a:prstGeom>
        </p:spPr>
      </p:pic>
      <p:pic>
        <p:nvPicPr>
          <p:cNvPr id="2058" name="Picture 10" descr="Logo du HA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60" y="2200697"/>
            <a:ext cx="1591371" cy="6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Résultats de recherche d'images pour « stmicroelectronics le man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4" descr="Résultats de recherche d'images pour « stmicroelectronics le mans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30" y="874971"/>
            <a:ext cx="1484378" cy="10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37" y="2268511"/>
            <a:ext cx="2189032" cy="7564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43741"/>
            <a:ext cx="2589839" cy="6439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44" y="3775071"/>
            <a:ext cx="1503558" cy="8770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7" y="4070048"/>
            <a:ext cx="1660784" cy="6329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30" y="2837245"/>
            <a:ext cx="1438275" cy="866775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4139952" y="5158696"/>
            <a:ext cx="4101271" cy="1582894"/>
            <a:chOff x="3970539" y="5130408"/>
            <a:chExt cx="4101271" cy="1582894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39" y="1137332"/>
            <a:ext cx="1644238" cy="4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79" y="2852936"/>
            <a:ext cx="1782432" cy="14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</a:t>
            </a:r>
            <a:r>
              <a:rPr lang="fr-FR" dirty="0" err="1" smtClean="0"/>
              <a:t>presence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30" y="4096746"/>
            <a:ext cx="2358555" cy="63982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3970539" y="5130408"/>
            <a:ext cx="4101271" cy="1582894"/>
            <a:chOff x="3970539" y="5130408"/>
            <a:chExt cx="4101271" cy="158289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3" y="3121461"/>
            <a:ext cx="2051067" cy="5099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4" y="2510070"/>
            <a:ext cx="1866864" cy="5562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" y="1727460"/>
            <a:ext cx="1681208" cy="5809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4606" y="1948581"/>
            <a:ext cx="18979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Etudiants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Lycéens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968817" y="1912204"/>
            <a:ext cx="13067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Caen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Laval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Le 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339630" y="1002096"/>
            <a:ext cx="537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110 participants répartis en 29 équipes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programme et horaires :</a:t>
            </a:r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521090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9214" y="1268760"/>
            <a:ext cx="3934708" cy="420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2400" dirty="0" smtClean="0"/>
              <a:t>Samedi 23 janvier</a:t>
            </a:r>
          </a:p>
          <a:p>
            <a:r>
              <a:rPr lang="fr-FR" sz="1800" dirty="0" smtClean="0"/>
              <a:t>8h30 Accueil</a:t>
            </a:r>
          </a:p>
          <a:p>
            <a:r>
              <a:rPr lang="fr-FR" sz="1800" dirty="0" smtClean="0"/>
              <a:t>10h Mot d'accueil, informations logistiques et présentation des sujets</a:t>
            </a:r>
          </a:p>
          <a:p>
            <a:r>
              <a:rPr lang="fr-FR" sz="1800" dirty="0" smtClean="0"/>
              <a:t>10h15 début </a:t>
            </a:r>
            <a:r>
              <a:rPr lang="fr-FR" sz="1800" smtClean="0"/>
              <a:t>du code</a:t>
            </a:r>
            <a:endParaRPr lang="fr-FR" sz="1800" dirty="0" smtClean="0"/>
          </a:p>
          <a:p>
            <a:r>
              <a:rPr lang="fr-FR" sz="1800" dirty="0" smtClean="0"/>
              <a:t>12h30 repas</a:t>
            </a:r>
          </a:p>
          <a:p>
            <a:r>
              <a:rPr lang="fr-FR" sz="1800" dirty="0" smtClean="0"/>
              <a:t>13h30 et 16h ateliers lego enfants</a:t>
            </a:r>
          </a:p>
          <a:p>
            <a:r>
              <a:rPr lang="fr-FR" sz="1800" dirty="0" smtClean="0"/>
              <a:t>19h30 repas</a:t>
            </a:r>
          </a:p>
          <a:p>
            <a:r>
              <a:rPr lang="fr-FR" sz="1800" dirty="0" smtClean="0"/>
              <a:t>20h atelier lego &amp; </a:t>
            </a:r>
            <a:r>
              <a:rPr lang="fr-FR" sz="1800" dirty="0" err="1" smtClean="0"/>
              <a:t>scrum</a:t>
            </a:r>
            <a:r>
              <a:rPr lang="fr-FR" sz="1800" dirty="0" smtClean="0"/>
              <a:t> adultes</a:t>
            </a:r>
            <a:endParaRPr lang="fr-FR" sz="1800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5116943" y="1268760"/>
            <a:ext cx="3657600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2800" dirty="0" smtClean="0"/>
              <a:t>Dimanche 24 janvier</a:t>
            </a:r>
          </a:p>
          <a:p>
            <a:r>
              <a:rPr lang="fr-FR" sz="2000" dirty="0" smtClean="0"/>
              <a:t>8h petit </a:t>
            </a:r>
            <a:r>
              <a:rPr lang="fr-FR" sz="2000" dirty="0" err="1" smtClean="0"/>
              <a:t>déj</a:t>
            </a:r>
            <a:endParaRPr lang="fr-FR" sz="2000" dirty="0" smtClean="0"/>
          </a:p>
          <a:p>
            <a:r>
              <a:rPr lang="fr-FR" sz="2000" dirty="0" smtClean="0"/>
              <a:t>10h fin du temps de développement</a:t>
            </a:r>
          </a:p>
          <a:p>
            <a:r>
              <a:rPr lang="fr-FR" sz="2000" dirty="0" smtClean="0"/>
              <a:t>10h-11h évaluation des projets / désinstallation</a:t>
            </a:r>
          </a:p>
          <a:p>
            <a:r>
              <a:rPr lang="fr-FR" sz="2000" dirty="0" smtClean="0"/>
              <a:t>11h30 remise des prix à la meilleure équipe de chaque sujets</a:t>
            </a:r>
          </a:p>
          <a:p>
            <a:endParaRPr lang="fr-FR" sz="2000" dirty="0" smtClean="0"/>
          </a:p>
          <a:p>
            <a:endParaRPr lang="fr-FR" sz="1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970539" y="5130408"/>
            <a:ext cx="4101271" cy="1582894"/>
            <a:chOff x="3970539" y="5130408"/>
            <a:chExt cx="4101271" cy="158289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9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ERVICES\Communication\24 DU CODE\24 HEURES DU CODE édition 2016\Ensim_24h_Du_Code_851x315px_Aper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94" y="4077072"/>
            <a:ext cx="5942906" cy="21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uchenumerique.files.wordpress.com/2013/07/cci-ruche-numerique-cmj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47412" cy="17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341660" cy="17536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2" y="5949280"/>
            <a:ext cx="1656184" cy="10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/>
          <p:cNvSpPr/>
          <p:nvPr/>
        </p:nvSpPr>
        <p:spPr>
          <a:xfrm>
            <a:off x="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73963" y="5850812"/>
            <a:ext cx="2807837" cy="934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140000">
            <a:off x="650930" y="1356557"/>
            <a:ext cx="5648623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defRPr>
            </a:lvl1pPr>
          </a:lstStyle>
          <a:p>
            <a:pPr algn="l"/>
            <a:r>
              <a:rPr lang="fr-FR" sz="4800" dirty="0">
                <a:effectLst/>
              </a:rPr>
              <a:t>SPC 56xx</a:t>
            </a:r>
          </a:p>
          <a:p>
            <a:pPr algn="l"/>
            <a:r>
              <a:rPr lang="fr-FR" sz="4800" dirty="0">
                <a:effectLst/>
              </a:rPr>
              <a:t> </a:t>
            </a:r>
            <a:r>
              <a:rPr lang="fr-FR" sz="4800" dirty="0" err="1">
                <a:effectLst/>
              </a:rPr>
              <a:t>Minion</a:t>
            </a:r>
            <a:r>
              <a:rPr lang="fr-FR" sz="4800" dirty="0">
                <a:effectLst/>
              </a:rPr>
              <a:t> RESCUE</a:t>
            </a:r>
            <a:endParaRPr lang="en-US" sz="4800" dirty="0">
              <a:effectLst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9140000">
            <a:off x="817105" y="2601778"/>
            <a:ext cx="6511131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defRPr>
            </a:lvl1pPr>
          </a:lstStyle>
          <a:p>
            <a:r>
              <a:rPr lang="fr-FR" dirty="0">
                <a:effectLst/>
              </a:rPr>
              <a:t>Embedded &amp; </a:t>
            </a:r>
            <a:r>
              <a:rPr lang="fr-FR" dirty="0" err="1">
                <a:effectLst/>
              </a:rPr>
              <a:t>Connected</a:t>
            </a:r>
            <a:endParaRPr lang="fr-FR" dirty="0">
              <a:effectLst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January 22,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</p:spPr>
        <p:txBody>
          <a:bodyPr/>
          <a:lstStyle/>
          <a:p>
            <a:r>
              <a:rPr lang="en-US" dirty="0" smtClean="0"/>
              <a:t>SUJET 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9325" y="2345227"/>
            <a:ext cx="3967813" cy="3369952"/>
          </a:xfrm>
          <a:prstGeom prst="rect">
            <a:avLst/>
          </a:prstGeom>
        </p:spPr>
      </p:pic>
      <p:pic>
        <p:nvPicPr>
          <p:cNvPr id="13" name="Picture 4" descr="D:\Le sel en +\Realisations\TBWA\120117 Microelectronics\ST_Bloc marque_Qi_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910718"/>
            <a:ext cx="2448000" cy="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4"/>
          <p:cNvSpPr txBox="1">
            <a:spLocks/>
          </p:cNvSpPr>
          <p:nvPr/>
        </p:nvSpPr>
        <p:spPr>
          <a:xfrm>
            <a:off x="4419600" y="2378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SUJET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49" y="2998443"/>
            <a:ext cx="1384929" cy="385418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19" y="764704"/>
            <a:ext cx="2287452" cy="2303283"/>
          </a:xfrm>
          <a:prstGeom prst="rect">
            <a:avLst/>
          </a:prstGeom>
        </p:spPr>
      </p:pic>
      <p:sp>
        <p:nvSpPr>
          <p:cNvPr id="8" name="Subtitle 3"/>
          <p:cNvSpPr>
            <a:spLocks noGrp="1"/>
          </p:cNvSpPr>
          <p:nvPr/>
        </p:nvSpPr>
        <p:spPr>
          <a:xfrm>
            <a:off x="272790" y="1414267"/>
            <a:ext cx="68407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Les Minions se sont perdus dans </a:t>
            </a:r>
            <a:br>
              <a:rPr lang="fr-FR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r-FR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la CCI.</a:t>
            </a:r>
          </a:p>
          <a:p>
            <a:r>
              <a:rPr lang="fr-FR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Apprivoise ton </a:t>
            </a:r>
            <a:r>
              <a:rPr lang="fr-FR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Minion</a:t>
            </a:r>
            <a:r>
              <a:rPr lang="fr-FR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et aide le à retrouver ses copains. </a:t>
            </a:r>
            <a:br>
              <a:rPr lang="fr-FR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r-FR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Utilise ses moyens de communication pour mener à bien ta mission en 24h.</a:t>
            </a:r>
            <a:endParaRPr lang="fr-FR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r-FR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Tu utiliseras </a:t>
            </a:r>
            <a:r>
              <a:rPr lang="fr-FR" sz="2000" dirty="0">
                <a:solidFill>
                  <a:srgbClr val="0070C0"/>
                </a:solidFill>
                <a:latin typeface="Georgia" panose="02040502050405020303" pitchFamily="18" charset="0"/>
              </a:rPr>
              <a:t>les technologies </a:t>
            </a:r>
            <a:r>
              <a:rPr lang="fr-FR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embarquées pour dialoguer avec lui et en faire un véritable objet connecté.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82" y="116632"/>
            <a:ext cx="72008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>SPC56xx </a:t>
            </a:r>
            <a:r>
              <a:rPr lang="fr-FR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>Minion</a:t>
            </a:r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>Rescue</a:t>
            </a:r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/>
            </a:r>
            <a:b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</a:b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>Embedded &amp;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rPr>
              <a:t>Connected</a:t>
            </a:r>
            <a:endParaRPr lang="en-US" sz="3600" dirty="0">
              <a:solidFill>
                <a:srgbClr val="0070C0"/>
              </a:solidFill>
              <a:latin typeface="Blocked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3968" y="5445224"/>
            <a:ext cx="28803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 descr="D:\Le sel en +\Realisations\TBWA\120117 Microelectronics\ST_Bloc marque_Qi_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58" y="5624708"/>
            <a:ext cx="2448000" cy="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1475657" y="5445225"/>
            <a:ext cx="2808312" cy="1149182"/>
            <a:chOff x="3970539" y="5130408"/>
            <a:chExt cx="4101271" cy="158289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8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87270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>SPC56xx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>Minion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>Rescue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/>
            </a:r>
            <a:b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</a:br>
            <a:r>
              <a:rPr lang="fr-F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>Embedded &amp; </a:t>
            </a:r>
            <a:r>
              <a:rPr lang="fr-FR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</a:rPr>
              <a:t>Connected</a:t>
            </a:r>
            <a:endParaRPr lang="en-US" sz="3200" dirty="0">
              <a:solidFill>
                <a:srgbClr val="0070C0"/>
              </a:solidFill>
              <a:latin typeface="Blocked" panose="000004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9248" y="1019635"/>
            <a:ext cx="6850864" cy="923330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  <a:t>Utilise un </a:t>
            </a:r>
            <a:r>
              <a:rPr lang="fr-FR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Minion</a:t>
            </a:r>
            <a: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  <a:t>, ses yeux sont équipés d’un capteur </a:t>
            </a:r>
            <a:r>
              <a:rPr lang="fr-FR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à ultra-sons </a:t>
            </a:r>
            <a: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  <a:t>et sa </a:t>
            </a:r>
            <a:r>
              <a:rPr lang="fr-FR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tête </a:t>
            </a:r>
            <a: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  <a:t>est fixée sur un </a:t>
            </a:r>
            <a:r>
              <a:rPr lang="fr-FR" sz="18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servo</a:t>
            </a:r>
            <a:r>
              <a:rPr lang="fr-FR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-</a:t>
            </a:r>
            <a:r>
              <a:rPr lang="fr-FR" sz="18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moteur</a:t>
            </a:r>
            <a:r>
              <a:rPr lang="fr-FR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  <a:t>qui lui </a:t>
            </a:r>
            <a:b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r-FR" sz="1800" dirty="0">
                <a:solidFill>
                  <a:srgbClr val="0070C0"/>
                </a:solidFill>
                <a:latin typeface="Georgia" panose="02040502050405020303" pitchFamily="18" charset="0"/>
              </a:rPr>
              <a:t>permet d’avoir une rotation de 180°.</a:t>
            </a:r>
            <a:endParaRPr lang="en-US" sz="1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7744" y="678629"/>
            <a:ext cx="544994" cy="19800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 fontScale="5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1B9E4-8E4D-4C86-BFD7-412B282B373B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496" y="1052736"/>
            <a:ext cx="745916" cy="865262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91" y="1118484"/>
            <a:ext cx="1242803" cy="747499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89387" y="1967467"/>
            <a:ext cx="739936" cy="119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0"/>
          <p:cNvSpPr txBox="1"/>
          <p:nvPr/>
        </p:nvSpPr>
        <p:spPr>
          <a:xfrm>
            <a:off x="1907704" y="1940639"/>
            <a:ext cx="56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La carte SPC560D-DIS équipée d’un microcontrôleur SPC560D40L1 pilotera le </a:t>
            </a:r>
            <a:r>
              <a:rPr lang="fr-FR" dirty="0" err="1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Minion</a:t>
            </a:r>
            <a:r>
              <a:rPr lang="fr-FR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 et récupérera les  données </a:t>
            </a:r>
            <a:r>
              <a:rPr lang="fr-FR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transmises </a:t>
            </a:r>
            <a:r>
              <a:rPr lang="fr-FR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par le capteur </a:t>
            </a:r>
            <a:r>
              <a:rPr lang="fr-FR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à ultra-sons. </a:t>
            </a:r>
            <a:endParaRPr lang="fr-FR" dirty="0">
              <a:solidFill>
                <a:srgbClr val="0070C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Les informations seront affichées sur un écran </a:t>
            </a:r>
            <a:r>
              <a:rPr lang="fr-FR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LCD.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789" y="2236027"/>
            <a:ext cx="1406606" cy="62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2"/>
          <p:cNvSpPr txBox="1"/>
          <p:nvPr/>
        </p:nvSpPr>
        <p:spPr>
          <a:xfrm>
            <a:off x="40213" y="4085629"/>
            <a:ext cx="898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Fais battre le cœur du </a:t>
            </a:r>
            <a:r>
              <a:rPr lang="fr-FR" sz="1600" b="1" dirty="0" err="1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Minion</a:t>
            </a:r>
            <a:r>
              <a:rPr lang="fr-FR" sz="16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 et connecte le </a:t>
            </a:r>
            <a:r>
              <a:rPr lang="fr-FR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par Wifi sur </a:t>
            </a:r>
            <a:r>
              <a:rPr lang="fr-FR" sz="16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ton smartphone ou </a:t>
            </a:r>
            <a:r>
              <a:rPr lang="fr-FR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PC.</a:t>
            </a:r>
            <a:endParaRPr lang="en-US" sz="1600" b="1" dirty="0">
              <a:solidFill>
                <a:srgbClr val="0070C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Laisse libre cours </a:t>
            </a:r>
            <a:r>
              <a:rPr lang="fr-FR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à </a:t>
            </a:r>
            <a:r>
              <a:rPr lang="fr-FR" sz="16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ton imagination pour le développement d’une interface graphique qui </a:t>
            </a:r>
            <a:r>
              <a:rPr lang="fr-FR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lui permettra </a:t>
            </a:r>
            <a:r>
              <a:rPr lang="fr-FR" sz="16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de localiser son copain.</a:t>
            </a: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381" y="3220351"/>
            <a:ext cx="1232059" cy="693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TextBox 14"/>
          <p:cNvSpPr txBox="1"/>
          <p:nvPr/>
        </p:nvSpPr>
        <p:spPr>
          <a:xfrm>
            <a:off x="2321030" y="3280199"/>
            <a:ext cx="57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La puissance de SPC5studio t’aidera dans le développement de l’application embarquée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947" y="3218550"/>
            <a:ext cx="1286113" cy="75047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67944" y="5445224"/>
            <a:ext cx="28803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4" descr="D:\Le sel en +\Realisations\TBWA\120117 Microelectronics\ST_Bloc marque_Qi_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24708"/>
            <a:ext cx="2448000" cy="7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1259633" y="5445225"/>
            <a:ext cx="2808312" cy="1149182"/>
            <a:chOff x="3970539" y="5130408"/>
            <a:chExt cx="4101271" cy="1582894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130636"/>
              <a:ext cx="1987642" cy="15826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39" y="5130408"/>
              <a:ext cx="2113629" cy="1582894"/>
            </a:xfrm>
            <a:prstGeom prst="rect">
              <a:avLst/>
            </a:prstGeom>
          </p:spPr>
        </p:pic>
      </p:grpSp>
      <p:pic>
        <p:nvPicPr>
          <p:cNvPr id="11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8224" y="5446581"/>
            <a:ext cx="2872958" cy="11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4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140000">
            <a:off x="420542" y="207724"/>
            <a:ext cx="6616274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cked" panose="00000400000000000000" pitchFamily="2" charset="0"/>
                <a:cs typeface="Arial" pitchFamily="34" charset="0"/>
              </a:defRPr>
            </a:lvl1pPr>
          </a:lstStyle>
          <a:p>
            <a:pPr algn="l"/>
            <a:r>
              <a:rPr lang="fr-FR" sz="6000" dirty="0">
                <a:effectLst/>
              </a:rPr>
              <a:t>Open Data Créative &amp; </a:t>
            </a:r>
            <a:r>
              <a:rPr lang="fr-FR" sz="6000" dirty="0" err="1">
                <a:effectLst/>
              </a:rPr>
              <a:t>Multisource</a:t>
            </a:r>
            <a:endParaRPr lang="en-US" sz="6000" dirty="0">
              <a:effectLst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January 22, 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23783"/>
            <a:ext cx="4724400" cy="274320"/>
          </a:xfrm>
        </p:spPr>
        <p:txBody>
          <a:bodyPr/>
          <a:lstStyle/>
          <a:p>
            <a:r>
              <a:rPr lang="en-US" dirty="0" smtClean="0"/>
              <a:t>SUJET 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245678"/>
            <a:ext cx="3901046" cy="16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6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460</TotalTime>
  <Words>615</Words>
  <Application>Microsoft Office PowerPoint</Application>
  <PresentationFormat>Affichage à l'écran (4:3)</PresentationFormat>
  <Paragraphs>136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Arial</vt:lpstr>
      <vt:lpstr>Blocked</vt:lpstr>
      <vt:lpstr>Bradley Hand ITC</vt:lpstr>
      <vt:lpstr>Calibri</vt:lpstr>
      <vt:lpstr>Franklin Gothic Book</vt:lpstr>
      <vt:lpstr>Franklin Gothic Medium</vt:lpstr>
      <vt:lpstr>Georgia</vt:lpstr>
      <vt:lpstr>Jokerman</vt:lpstr>
      <vt:lpstr>Leelawadee UI Semilight</vt:lpstr>
      <vt:lpstr>Tunga</vt:lpstr>
      <vt:lpstr>Wingdings</vt:lpstr>
      <vt:lpstr>Angles</vt:lpstr>
      <vt:lpstr>Présentation PowerPoint</vt:lpstr>
      <vt:lpstr>Avec la participation de :</vt:lpstr>
      <vt:lpstr>Merci pour votre presence :</vt:lpstr>
      <vt:lpstr>Le programme et horaires :</vt:lpstr>
      <vt:lpstr>Présentation PowerPoint</vt:lpstr>
      <vt:lpstr>Présentation PowerPoint</vt:lpstr>
      <vt:lpstr>Présentation PowerPoint</vt:lpstr>
      <vt:lpstr>SPC56xx Minion Rescue Embedded &amp; Connected</vt:lpstr>
      <vt:lpstr>Présentation PowerPoint</vt:lpstr>
      <vt:lpstr>Open Data Créative &amp; Multisource</vt:lpstr>
      <vt:lpstr>Notation</vt:lpstr>
      <vt:lpstr>Présentation PowerPoint</vt:lpstr>
      <vt:lpstr>In love with Shakespeare</vt:lpstr>
      <vt:lpstr>La guerre pour Juliette n’aura pas lieu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du Maine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ENSIM</dc:creator>
  <cp:lastModifiedBy>Catherine Cléder</cp:lastModifiedBy>
  <cp:revision>45</cp:revision>
  <cp:lastPrinted>2016-01-22T13:11:36Z</cp:lastPrinted>
  <dcterms:created xsi:type="dcterms:W3CDTF">2016-01-19T13:36:30Z</dcterms:created>
  <dcterms:modified xsi:type="dcterms:W3CDTF">2016-01-22T20:11:31Z</dcterms:modified>
</cp:coreProperties>
</file>